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906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F1F5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E8F1F5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" name="Shape 9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텍스트"/>
          <p:cNvSpPr txBox="1"/>
          <p:nvPr>
            <p:ph type="title"/>
          </p:nvPr>
        </p:nvSpPr>
        <p:spPr>
          <a:xfrm>
            <a:off x="742950" y="2130425"/>
            <a:ext cx="8420100" cy="1470026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xfrm>
            <a:off x="9137044" y="6404294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" name="대각선 방향의 모서리가 잘린 사각형 5"/>
          <p:cNvSpPr/>
          <p:nvPr/>
        </p:nvSpPr>
        <p:spPr>
          <a:xfrm>
            <a:off x="361949" y="908720"/>
            <a:ext cx="9172576" cy="43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430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170" y="21600"/>
                </a:lnTo>
                <a:lnTo>
                  <a:pt x="0" y="18000"/>
                </a:lnTo>
                <a:lnTo>
                  <a:pt x="0" y="0"/>
                </a:lnTo>
                <a:close/>
              </a:path>
            </a:pathLst>
          </a:custGeom>
          <a:solidFill>
            <a:srgbClr val="0079D6"/>
          </a:solidFill>
          <a:ln w="12700">
            <a:miter lim="400000"/>
          </a:ln>
          <a:effectLst>
            <a:outerShdw sx="100000" sy="100000" kx="0" ky="0" algn="b" rotWithShape="0" blurRad="101600" dist="0" dir="5400000">
              <a:srgbClr val="376092"/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anumGothic Bold"/>
                <a:ea typeface="NanumGothic Bold"/>
                <a:cs typeface="NanumGothic Bold"/>
                <a:sym typeface="NanumGothic Bold"/>
              </a:defRPr>
            </a:pPr>
          </a:p>
        </p:txBody>
      </p:sp>
      <p:sp>
        <p:nvSpPr>
          <p:cNvPr id="33" name="본문 첫 번째 줄…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1pPr>
            <a:lvl2pPr marL="0" indent="456952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2pPr>
            <a:lvl3pPr marL="0" indent="913904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3pPr>
            <a:lvl4pPr marL="0" indent="1370858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4pPr>
            <a:lvl5pPr marL="0" indent="1827809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" name="대각선 방향의 모서리가 잘린 사각형 7"/>
          <p:cNvSpPr/>
          <p:nvPr/>
        </p:nvSpPr>
        <p:spPr>
          <a:xfrm>
            <a:off x="361948" y="908720"/>
            <a:ext cx="4447037" cy="43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250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350" y="21600"/>
                </a:lnTo>
                <a:lnTo>
                  <a:pt x="0" y="18000"/>
                </a:lnTo>
                <a:lnTo>
                  <a:pt x="0" y="0"/>
                </a:lnTo>
                <a:close/>
              </a:path>
            </a:pathLst>
          </a:custGeom>
          <a:solidFill>
            <a:srgbClr val="0079D6"/>
          </a:solidFill>
          <a:ln w="12700">
            <a:miter lim="400000"/>
          </a:ln>
          <a:effectLst>
            <a:outerShdw sx="100000" sy="100000" kx="0" ky="0" algn="b" rotWithShape="0" blurRad="101600" dist="0" dir="5400000">
              <a:srgbClr val="376092"/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anumGothic Bold"/>
                <a:ea typeface="NanumGothic Bold"/>
                <a:cs typeface="NanumGothic Bold"/>
                <a:sym typeface="NanumGothic Bold"/>
              </a:defRPr>
            </a:pPr>
          </a:p>
        </p:txBody>
      </p:sp>
      <p:sp>
        <p:nvSpPr>
          <p:cNvPr id="43" name="본문 첫 번째 줄…"/>
          <p:cNvSpPr txBox="1"/>
          <p:nvPr>
            <p:ph type="body" sz="quarter" idx="1"/>
          </p:nvPr>
        </p:nvSpPr>
        <p:spPr>
          <a:xfrm>
            <a:off x="416497" y="945379"/>
            <a:ext cx="4307905" cy="3396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1pPr>
            <a:lvl2pPr marL="0" indent="456952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2pPr>
            <a:lvl3pPr marL="0" indent="913904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3pPr>
            <a:lvl4pPr marL="0" indent="1370858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4pPr>
            <a:lvl5pPr marL="0" indent="1827809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4" name="대각선 방향의 모서리가 잘린 사각형 9"/>
          <p:cNvSpPr/>
          <p:nvPr/>
        </p:nvSpPr>
        <p:spPr>
          <a:xfrm>
            <a:off x="5133973" y="908720"/>
            <a:ext cx="4447036" cy="43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250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350" y="21600"/>
                </a:lnTo>
                <a:lnTo>
                  <a:pt x="0" y="18000"/>
                </a:lnTo>
                <a:lnTo>
                  <a:pt x="0" y="0"/>
                </a:lnTo>
                <a:close/>
              </a:path>
            </a:pathLst>
          </a:custGeom>
          <a:solidFill>
            <a:srgbClr val="0079D6"/>
          </a:solidFill>
          <a:ln w="12700">
            <a:miter lim="400000"/>
          </a:ln>
          <a:effectLst>
            <a:outerShdw sx="100000" sy="100000" kx="0" ky="0" algn="b" rotWithShape="0" blurRad="101600" dist="0" dir="5400000">
              <a:srgbClr val="376092"/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anumGothic Bold"/>
                <a:ea typeface="NanumGothic Bold"/>
                <a:cs typeface="NanumGothic Bold"/>
                <a:sym typeface="NanumGothic Bold"/>
              </a:defRPr>
            </a:pPr>
          </a:p>
        </p:txBody>
      </p:sp>
      <p:sp>
        <p:nvSpPr>
          <p:cNvPr id="45" name="텍스트 개체 틀 3"/>
          <p:cNvSpPr/>
          <p:nvPr>
            <p:ph type="body" sz="quarter" idx="13"/>
          </p:nvPr>
        </p:nvSpPr>
        <p:spPr>
          <a:xfrm>
            <a:off x="5200651" y="942975"/>
            <a:ext cx="4295774" cy="3429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400"/>
              </a:spcBef>
              <a:buSzTx/>
              <a:buFontTx/>
              <a:buNone/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Yoon 윤고딕 540_TT"/>
                <a:ea typeface="Yoon 윤고딕 540_TT"/>
                <a:cs typeface="Yoon 윤고딕 540_TT"/>
                <a:sym typeface="Yoon 윤고딕 540_T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22"/>
          <p:cNvSpPr/>
          <p:nvPr/>
        </p:nvSpPr>
        <p:spPr>
          <a:xfrm>
            <a:off x="2449584" y="0"/>
            <a:ext cx="7464346" cy="6858000"/>
          </a:xfrm>
          <a:prstGeom prst="rect">
            <a:avLst/>
          </a:prstGeom>
          <a:solidFill>
            <a:srgbClr val="C7C7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7" name="그룹 42"/>
          <p:cNvGrpSpPr/>
          <p:nvPr/>
        </p:nvGrpSpPr>
        <p:grpSpPr>
          <a:xfrm>
            <a:off x="1603014" y="1972578"/>
            <a:ext cx="1696923" cy="1642940"/>
            <a:chOff x="0" y="0"/>
            <a:chExt cx="1696922" cy="1642939"/>
          </a:xfrm>
        </p:grpSpPr>
        <p:sp>
          <p:nvSpPr>
            <p:cNvPr id="53" name="육각형 33"/>
            <p:cNvSpPr/>
            <p:nvPr/>
          </p:nvSpPr>
          <p:spPr>
            <a:xfrm rot="1961459">
              <a:off x="199395" y="261931"/>
              <a:ext cx="1298132" cy="111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noFill/>
            <a:ln w="9525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" name="직선 연결선 35"/>
            <p:cNvSpPr/>
            <p:nvPr/>
          </p:nvSpPr>
          <p:spPr>
            <a:xfrm>
              <a:off x="322431" y="478461"/>
              <a:ext cx="1072280" cy="693573"/>
            </a:xfrm>
            <a:prstGeom prst="line">
              <a:avLst/>
            </a:prstGeom>
            <a:noFill/>
            <a:ln w="127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" name="직선 연결선 37"/>
            <p:cNvSpPr/>
            <p:nvPr/>
          </p:nvSpPr>
          <p:spPr>
            <a:xfrm>
              <a:off x="839873" y="151105"/>
              <a:ext cx="17175" cy="1340730"/>
            </a:xfrm>
            <a:prstGeom prst="line">
              <a:avLst/>
            </a:prstGeom>
            <a:noFill/>
            <a:ln w="28575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" name="직선 연결선 39"/>
            <p:cNvSpPr/>
            <p:nvPr/>
          </p:nvSpPr>
          <p:spPr>
            <a:xfrm flipV="1">
              <a:off x="235452" y="530277"/>
              <a:ext cx="1189422" cy="562639"/>
            </a:xfrm>
            <a:prstGeom prst="line">
              <a:avLst/>
            </a:prstGeom>
            <a:noFill/>
            <a:ln w="9525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8" name="직사각형 15"/>
          <p:cNvSpPr txBox="1"/>
          <p:nvPr/>
        </p:nvSpPr>
        <p:spPr>
          <a:xfrm>
            <a:off x="252528" y="461814"/>
            <a:ext cx="1869195" cy="662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695" tIns="45695" rIns="45695" bIns="45695">
            <a:spAutoFit/>
          </a:bodyPr>
          <a:lstStyle>
            <a:lvl1pPr>
              <a:defRPr sz="3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86D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Chapter</a:t>
            </a:r>
          </a:p>
        </p:txBody>
      </p:sp>
      <p:sp>
        <p:nvSpPr>
          <p:cNvPr id="59" name="제목 텍스트"/>
          <p:cNvSpPr txBox="1"/>
          <p:nvPr>
            <p:ph type="title"/>
          </p:nvPr>
        </p:nvSpPr>
        <p:spPr>
          <a:xfrm>
            <a:off x="3600400" y="2636911"/>
            <a:ext cx="6325790" cy="59354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pc="-150" sz="4600">
                <a:solidFill>
                  <a:srgbClr val="FFFFFF"/>
                </a:solidFill>
                <a:latin typeface="Yoon 윤고딕 540_TT"/>
                <a:ea typeface="Yoon 윤고딕 540_TT"/>
                <a:cs typeface="Yoon 윤고딕 540_TT"/>
                <a:sym typeface="Yoon 윤고딕 540_TT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60" name="타원 8"/>
          <p:cNvSpPr/>
          <p:nvPr/>
        </p:nvSpPr>
        <p:spPr>
          <a:xfrm>
            <a:off x="2010089" y="2339543"/>
            <a:ext cx="900001" cy="900001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" name="직선 연결선 21"/>
          <p:cNvSpPr/>
          <p:nvPr/>
        </p:nvSpPr>
        <p:spPr>
          <a:xfrm flipH="1" flipV="1">
            <a:off x="2449477" y="3445933"/>
            <a:ext cx="7476713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" name="본문 첫 번째 줄…"/>
          <p:cNvSpPr txBox="1"/>
          <p:nvPr>
            <p:ph type="body" sz="quarter" idx="1"/>
          </p:nvPr>
        </p:nvSpPr>
        <p:spPr>
          <a:xfrm>
            <a:off x="3596128" y="3603159"/>
            <a:ext cx="3858452" cy="5760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6187"/>
                </a:solidFill>
                <a:latin typeface="Yoon 윤고딕 530_TT"/>
                <a:ea typeface="Yoon 윤고딕 530_TT"/>
                <a:cs typeface="Yoon 윤고딕 530_TT"/>
                <a:sym typeface="Yoon 윤고딕 530_TT"/>
              </a:defRPr>
            </a:lvl1pPr>
            <a:lvl2pPr marL="0" indent="456952">
              <a:spcBef>
                <a:spcPts val="500"/>
              </a:spcBef>
              <a:buSzTx/>
              <a:buFontTx/>
              <a:buNone/>
              <a:defRPr sz="2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6187"/>
                </a:solidFill>
                <a:latin typeface="Yoon 윤고딕 530_TT"/>
                <a:ea typeface="Yoon 윤고딕 530_TT"/>
                <a:cs typeface="Yoon 윤고딕 530_TT"/>
                <a:sym typeface="Yoon 윤고딕 530_TT"/>
              </a:defRPr>
            </a:lvl2pPr>
            <a:lvl3pPr marL="0" indent="913904">
              <a:spcBef>
                <a:spcPts val="500"/>
              </a:spcBef>
              <a:buSzTx/>
              <a:buFontTx/>
              <a:buNone/>
              <a:defRPr sz="2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6187"/>
                </a:solidFill>
                <a:latin typeface="Yoon 윤고딕 530_TT"/>
                <a:ea typeface="Yoon 윤고딕 530_TT"/>
                <a:cs typeface="Yoon 윤고딕 530_TT"/>
                <a:sym typeface="Yoon 윤고딕 530_TT"/>
              </a:defRPr>
            </a:lvl3pPr>
            <a:lvl4pPr marL="0" indent="1370858">
              <a:spcBef>
                <a:spcPts val="500"/>
              </a:spcBef>
              <a:buSzTx/>
              <a:buFontTx/>
              <a:buNone/>
              <a:defRPr sz="2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6187"/>
                </a:solidFill>
                <a:latin typeface="Yoon 윤고딕 530_TT"/>
                <a:ea typeface="Yoon 윤고딕 530_TT"/>
                <a:cs typeface="Yoon 윤고딕 530_TT"/>
                <a:sym typeface="Yoon 윤고딕 530_TT"/>
              </a:defRPr>
            </a:lvl4pPr>
            <a:lvl5pPr marL="0" indent="1827809">
              <a:spcBef>
                <a:spcPts val="500"/>
              </a:spcBef>
              <a:buSzTx/>
              <a:buFontTx/>
              <a:buNone/>
              <a:defRPr sz="2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6187"/>
                </a:solidFill>
                <a:latin typeface="Yoon 윤고딕 530_TT"/>
                <a:ea typeface="Yoon 윤고딕 530_TT"/>
                <a:cs typeface="Yoon 윤고딕 530_TT"/>
                <a:sym typeface="Yoon 윤고딕 530_TT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grpSp>
        <p:nvGrpSpPr>
          <p:cNvPr id="69" name="그룹 3"/>
          <p:cNvGrpSpPr/>
          <p:nvPr/>
        </p:nvGrpSpPr>
        <p:grpSpPr>
          <a:xfrm>
            <a:off x="1749662" y="1981200"/>
            <a:ext cx="1403509" cy="1608596"/>
            <a:chOff x="0" y="0"/>
            <a:chExt cx="1403507" cy="1608594"/>
          </a:xfrm>
        </p:grpSpPr>
        <p:sp>
          <p:nvSpPr>
            <p:cNvPr id="63" name="타원 1"/>
            <p:cNvSpPr/>
            <p:nvPr/>
          </p:nvSpPr>
          <p:spPr>
            <a:xfrm>
              <a:off x="575288" y="-1"/>
              <a:ext cx="216001" cy="216001"/>
            </a:xfrm>
            <a:prstGeom prst="ellipse">
              <a:avLst/>
            </a:prstGeom>
            <a:solidFill>
              <a:srgbClr val="2886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타원 27"/>
            <p:cNvSpPr/>
            <p:nvPr/>
          </p:nvSpPr>
          <p:spPr>
            <a:xfrm>
              <a:off x="0" y="999881"/>
              <a:ext cx="216000" cy="216001"/>
            </a:xfrm>
            <a:prstGeom prst="ellipse">
              <a:avLst/>
            </a:prstGeom>
            <a:solidFill>
              <a:srgbClr val="2886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" name="타원 28"/>
            <p:cNvSpPr/>
            <p:nvPr/>
          </p:nvSpPr>
          <p:spPr>
            <a:xfrm>
              <a:off x="651858" y="1464594"/>
              <a:ext cx="144001" cy="144001"/>
            </a:xfrm>
            <a:prstGeom prst="ellipse">
              <a:avLst/>
            </a:prstGeom>
            <a:solidFill>
              <a:srgbClr val="6DBE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" name="타원 29"/>
            <p:cNvSpPr/>
            <p:nvPr/>
          </p:nvSpPr>
          <p:spPr>
            <a:xfrm>
              <a:off x="1223507" y="451297"/>
              <a:ext cx="180001" cy="180001"/>
            </a:xfrm>
            <a:prstGeom prst="ellipse">
              <a:avLst/>
            </a:prstGeom>
            <a:solidFill>
              <a:srgbClr val="F376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" name="타원 30"/>
            <p:cNvSpPr/>
            <p:nvPr/>
          </p:nvSpPr>
          <p:spPr>
            <a:xfrm>
              <a:off x="105314" y="413365"/>
              <a:ext cx="72001" cy="72001"/>
            </a:xfrm>
            <a:prstGeom prst="ellipse">
              <a:avLst/>
            </a:prstGeom>
            <a:solidFill>
              <a:srgbClr val="C7C7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" name="타원 31"/>
            <p:cNvSpPr/>
            <p:nvPr/>
          </p:nvSpPr>
          <p:spPr>
            <a:xfrm>
              <a:off x="1189638" y="1114074"/>
              <a:ext cx="108001" cy="108001"/>
            </a:xfrm>
            <a:prstGeom prst="ellipse">
              <a:avLst/>
            </a:prstGeom>
            <a:solidFill>
              <a:srgbClr val="4961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0" name="직선 연결선 25"/>
          <p:cNvSpPr/>
          <p:nvPr/>
        </p:nvSpPr>
        <p:spPr>
          <a:xfrm flipH="1" flipV="1">
            <a:off x="353169" y="493500"/>
            <a:ext cx="1944001" cy="1"/>
          </a:xfrm>
          <a:prstGeom prst="line">
            <a:avLst/>
          </a:prstGeom>
          <a:ln w="28575">
            <a:solidFill>
              <a:srgbClr val="2886D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" name="슬라이드 번호"/>
          <p:cNvSpPr txBox="1"/>
          <p:nvPr>
            <p:ph type="sldNum" sz="quarter" idx="2"/>
          </p:nvPr>
        </p:nvSpPr>
        <p:spPr>
          <a:xfrm>
            <a:off x="4787900" y="6172200"/>
            <a:ext cx="23114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9"/>
          <p:cNvSpPr/>
          <p:nvPr/>
        </p:nvSpPr>
        <p:spPr>
          <a:xfrm>
            <a:off x="-15553" y="-3"/>
            <a:ext cx="9906001" cy="46806"/>
          </a:xfrm>
          <a:prstGeom prst="rect">
            <a:avLst/>
          </a:prstGeom>
          <a:solidFill>
            <a:srgbClr val="0083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79" name="직사각형 10"/>
          <p:cNvSpPr/>
          <p:nvPr/>
        </p:nvSpPr>
        <p:spPr>
          <a:xfrm>
            <a:off x="6609077" y="-6"/>
            <a:ext cx="3305550" cy="46806"/>
          </a:xfrm>
          <a:prstGeom prst="rect">
            <a:avLst/>
          </a:prstGeom>
          <a:solidFill>
            <a:srgbClr val="0D203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80" name="제목 텍스트"/>
          <p:cNvSpPr txBox="1"/>
          <p:nvPr>
            <p:ph type="title"/>
          </p:nvPr>
        </p:nvSpPr>
        <p:spPr>
          <a:xfrm>
            <a:off x="300230" y="249522"/>
            <a:ext cx="9261283" cy="1143003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제목 텍스트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xfrm>
            <a:off x="9367013" y="6496195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제목 텍스트"/>
          <p:cNvSpPr txBox="1"/>
          <p:nvPr>
            <p:ph type="title"/>
          </p:nvPr>
        </p:nvSpPr>
        <p:spPr>
          <a:xfrm>
            <a:off x="742950" y="2130425"/>
            <a:ext cx="8420100" cy="1470026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ctr">
              <a:defRPr sz="44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89" name="본문 첫 번째 줄…"/>
          <p:cNvSpPr txBox="1"/>
          <p:nvPr>
            <p:ph type="body" sz="quarter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0" name="슬라이드 번호"/>
          <p:cNvSpPr txBox="1"/>
          <p:nvPr>
            <p:ph type="sldNum" sz="quarter" idx="2"/>
          </p:nvPr>
        </p:nvSpPr>
        <p:spPr>
          <a:xfrm>
            <a:off x="9137047" y="6404295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300230" y="249523"/>
            <a:ext cx="926128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슬라이드 번호"/>
          <p:cNvSpPr txBox="1"/>
          <p:nvPr>
            <p:ph type="sldNum" sz="quarter" idx="2"/>
          </p:nvPr>
        </p:nvSpPr>
        <p:spPr>
          <a:xfrm>
            <a:off x="9367009" y="6496193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직사각형 9"/>
          <p:cNvSpPr/>
          <p:nvPr/>
        </p:nvSpPr>
        <p:spPr>
          <a:xfrm>
            <a:off x="-15553" y="-1"/>
            <a:ext cx="9906001" cy="46802"/>
          </a:xfrm>
          <a:prstGeom prst="rect">
            <a:avLst/>
          </a:prstGeom>
          <a:solidFill>
            <a:srgbClr val="0083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5" name="직사각형 10"/>
          <p:cNvSpPr/>
          <p:nvPr/>
        </p:nvSpPr>
        <p:spPr>
          <a:xfrm>
            <a:off x="6609078" y="-4"/>
            <a:ext cx="3305548" cy="46802"/>
          </a:xfrm>
          <a:prstGeom prst="rect">
            <a:avLst/>
          </a:prstGeom>
          <a:solidFill>
            <a:srgbClr val="0D2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6" name="본문 첫 번째 줄…"/>
          <p:cNvSpPr txBox="1"/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Yoon 윤고딕 550_TT"/>
          <a:ea typeface="Yoon 윤고딕 550_TT"/>
          <a:cs typeface="Yoon 윤고딕 550_TT"/>
          <a:sym typeface="Yoon 윤고딕 550_T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Yoon 윤고딕 550_TT"/>
          <a:ea typeface="Yoon 윤고딕 550_TT"/>
          <a:cs typeface="Yoon 윤고딕 550_TT"/>
          <a:sym typeface="Yoon 윤고딕 550_T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Yoon 윤고딕 550_TT"/>
          <a:ea typeface="Yoon 윤고딕 550_TT"/>
          <a:cs typeface="Yoon 윤고딕 550_TT"/>
          <a:sym typeface="Yoon 윤고딕 550_T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Yoon 윤고딕 550_TT"/>
          <a:ea typeface="Yoon 윤고딕 550_TT"/>
          <a:cs typeface="Yoon 윤고딕 550_TT"/>
          <a:sym typeface="Yoon 윤고딕 550_T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Yoon 윤고딕 550_TT"/>
          <a:ea typeface="Yoon 윤고딕 550_TT"/>
          <a:cs typeface="Yoon 윤고딕 550_TT"/>
          <a:sym typeface="Yoon 윤고딕 550_T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Yoon 윤고딕 550_TT"/>
          <a:ea typeface="Yoon 윤고딕 550_TT"/>
          <a:cs typeface="Yoon 윤고딕 550_TT"/>
          <a:sym typeface="Yoon 윤고딕 550_T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Yoon 윤고딕 550_TT"/>
          <a:ea typeface="Yoon 윤고딕 550_TT"/>
          <a:cs typeface="Yoon 윤고딕 550_TT"/>
          <a:sym typeface="Yoon 윤고딕 550_T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Yoon 윤고딕 550_TT"/>
          <a:ea typeface="Yoon 윤고딕 550_TT"/>
          <a:cs typeface="Yoon 윤고딕 550_TT"/>
          <a:sym typeface="Yoon 윤고딕 550_T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Yoon 윤고딕 550_TT"/>
          <a:ea typeface="Yoon 윤고딕 550_TT"/>
          <a:cs typeface="Yoon 윤고딕 550_TT"/>
          <a:sym typeface="Yoon 윤고딕 550_T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larifai.com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ec2-13-125-78-13.ap-northeast-2.compute.amazonaws.com:8080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제목 19"/>
          <p:cNvSpPr txBox="1"/>
          <p:nvPr>
            <p:ph type="title"/>
          </p:nvPr>
        </p:nvSpPr>
        <p:spPr>
          <a:xfrm>
            <a:off x="3600400" y="2636911"/>
            <a:ext cx="6325791" cy="593541"/>
          </a:xfrm>
          <a:prstGeom prst="rect">
            <a:avLst/>
          </a:prstGeom>
        </p:spPr>
        <p:txBody>
          <a:bodyPr/>
          <a:lstStyle>
            <a:lvl1pPr defTabSz="841247">
              <a:defRPr spc="-184" sz="3680"/>
            </a:lvl1pPr>
          </a:lstStyle>
          <a:p>
            <a:pPr/>
            <a:r>
              <a:t>OGQ VTT 3차년도 착수 보고</a:t>
            </a:r>
          </a:p>
        </p:txBody>
      </p:sp>
      <p:sp>
        <p:nvSpPr>
          <p:cNvPr id="100" name="직사각형 4"/>
          <p:cNvSpPr txBox="1"/>
          <p:nvPr/>
        </p:nvSpPr>
        <p:spPr>
          <a:xfrm>
            <a:off x="2091854" y="2433081"/>
            <a:ext cx="66919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C7C7"/>
                </a:solidFill>
              </a:defRPr>
            </a:lvl1pPr>
          </a:lstStyle>
          <a:p>
            <a:pPr/>
            <a:r>
              <a:t>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OGQ Backgrounds 서비스를 활용한 컨텐츠 확보</a:t>
            </a:r>
          </a:p>
        </p:txBody>
      </p:sp>
      <p:sp>
        <p:nvSpPr>
          <p:cNvPr id="188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크라우드 소싱 장려를…"/>
          <p:cNvSpPr/>
          <p:nvPr/>
        </p:nvSpPr>
        <p:spPr>
          <a:xfrm>
            <a:off x="4939456" y="4228740"/>
            <a:ext cx="2474169" cy="868612"/>
          </a:xfrm>
          <a:prstGeom prst="roundRect">
            <a:avLst>
              <a:gd name="adj" fmla="val 2193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크라우드 소싱 장려를 </a:t>
            </a:r>
          </a:p>
          <a:p>
            <a:pPr algn="ctr">
              <a:defRPr sz="1600"/>
            </a:pPr>
            <a:r>
              <a:t>위한 이벤트 진행</a:t>
            </a:r>
          </a:p>
        </p:txBody>
      </p:sp>
      <p:sp>
        <p:nvSpPr>
          <p:cNvPr id="192" name="서비스 Point 지급"/>
          <p:cNvSpPr/>
          <p:nvPr/>
        </p:nvSpPr>
        <p:spPr>
          <a:xfrm>
            <a:off x="7552332" y="4228740"/>
            <a:ext cx="1853854" cy="868612"/>
          </a:xfrm>
          <a:prstGeom prst="roundRect">
            <a:avLst>
              <a:gd name="adj" fmla="val 2193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서비스 Point 지급 </a:t>
            </a:r>
          </a:p>
        </p:txBody>
      </p:sp>
      <p:sp>
        <p:nvSpPr>
          <p:cNvPr id="193" name="자동 태깅 지원"/>
          <p:cNvSpPr/>
          <p:nvPr/>
        </p:nvSpPr>
        <p:spPr>
          <a:xfrm>
            <a:off x="495300" y="4227142"/>
            <a:ext cx="1853853" cy="868612"/>
          </a:xfrm>
          <a:prstGeom prst="roundRect">
            <a:avLst>
              <a:gd name="adj" fmla="val 2193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자동 태깅 지원</a:t>
            </a:r>
          </a:p>
        </p:txBody>
      </p:sp>
      <p:sp>
        <p:nvSpPr>
          <p:cNvPr id="194" name="연구 목적으로 사용 가능하고 공개 가능한 동영상 누적 5,000 시간 확보"/>
          <p:cNvSpPr/>
          <p:nvPr/>
        </p:nvSpPr>
        <p:spPr>
          <a:xfrm>
            <a:off x="468431" y="2127276"/>
            <a:ext cx="8924881" cy="868612"/>
          </a:xfrm>
          <a:prstGeom prst="roundRect">
            <a:avLst>
              <a:gd name="adj" fmla="val 2193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pPr/>
            <a:r>
              <a:t>연구 목적으로 사용 가능하고 공개 가능한 동영상 누적 5,000 시간 확보</a:t>
            </a:r>
          </a:p>
        </p:txBody>
      </p:sp>
      <p:sp>
        <p:nvSpPr>
          <p:cNvPr id="195" name="화살표"/>
          <p:cNvSpPr/>
          <p:nvPr/>
        </p:nvSpPr>
        <p:spPr>
          <a:xfrm rot="16200000">
            <a:off x="5742235" y="3279683"/>
            <a:ext cx="868612" cy="631082"/>
          </a:xfrm>
          <a:prstGeom prst="rightArrow">
            <a:avLst>
              <a:gd name="adj1" fmla="val 53119"/>
              <a:gd name="adj2" fmla="val 66414"/>
            </a:avLst>
          </a:prstGeom>
          <a:solidFill>
            <a:schemeClr val="accent1">
              <a:lumOff val="23725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6" name="화살표"/>
          <p:cNvSpPr/>
          <p:nvPr/>
        </p:nvSpPr>
        <p:spPr>
          <a:xfrm rot="16200000">
            <a:off x="987921" y="3279683"/>
            <a:ext cx="868611" cy="631082"/>
          </a:xfrm>
          <a:prstGeom prst="rightArrow">
            <a:avLst>
              <a:gd name="adj1" fmla="val 53119"/>
              <a:gd name="adj2" fmla="val 66414"/>
            </a:avLst>
          </a:prstGeom>
          <a:solidFill>
            <a:schemeClr val="accent1">
              <a:lumOff val="23725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7" name="화살표"/>
          <p:cNvSpPr/>
          <p:nvPr/>
        </p:nvSpPr>
        <p:spPr>
          <a:xfrm rot="16200000">
            <a:off x="7891809" y="3279683"/>
            <a:ext cx="868612" cy="631082"/>
          </a:xfrm>
          <a:prstGeom prst="rightArrow">
            <a:avLst>
              <a:gd name="adj1" fmla="val 53119"/>
              <a:gd name="adj2" fmla="val 66414"/>
            </a:avLst>
          </a:prstGeom>
          <a:solidFill>
            <a:schemeClr val="accent1">
              <a:lumOff val="23725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8" name="연구 목적에 맞는 동영상…"/>
          <p:cNvSpPr/>
          <p:nvPr/>
        </p:nvSpPr>
        <p:spPr>
          <a:xfrm>
            <a:off x="2440086" y="4228740"/>
            <a:ext cx="2408437" cy="868612"/>
          </a:xfrm>
          <a:prstGeom prst="roundRect">
            <a:avLst>
              <a:gd name="adj" fmla="val 2193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400"/>
            </a:pPr>
            <a:r>
              <a:t>연구 목적에 맞는 동영상 </a:t>
            </a:r>
          </a:p>
          <a:p>
            <a:pPr algn="ctr">
              <a:defRPr sz="1400"/>
            </a:pPr>
            <a:r>
              <a:t>확보를 위한 이벤트 진행</a:t>
            </a:r>
          </a:p>
        </p:txBody>
      </p:sp>
      <p:sp>
        <p:nvSpPr>
          <p:cNvPr id="199" name="화살표"/>
          <p:cNvSpPr/>
          <p:nvPr/>
        </p:nvSpPr>
        <p:spPr>
          <a:xfrm rot="16200000">
            <a:off x="3209999" y="3279683"/>
            <a:ext cx="868611" cy="631082"/>
          </a:xfrm>
          <a:prstGeom prst="rightArrow">
            <a:avLst>
              <a:gd name="adj1" fmla="val 53119"/>
              <a:gd name="adj2" fmla="val 66414"/>
            </a:avLst>
          </a:prstGeom>
          <a:solidFill>
            <a:schemeClr val="accent1">
              <a:lumOff val="23725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0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</a:t>
            </a:r>
            <a:r>
              <a:rPr sz="2000"/>
              <a:t>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203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비디오 데이터 생성/보완을 위한 게임화 기술 및 소셜 서비스화 기술</a:t>
            </a:r>
          </a:p>
        </p:txBody>
      </p:sp>
      <p:sp>
        <p:nvSpPr>
          <p:cNvPr id="204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5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6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7" name="photo_2019-02-19_13-52-30.jpg" descr="photo_2019-02-19_13-52-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042" y="1679804"/>
            <a:ext cx="2471739" cy="439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hoto_2019-02-19_13-52-31 (2).jpg" descr="photo_2019-02-19_13-52-31 (2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0005" y="1679804"/>
            <a:ext cx="2471739" cy="43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직사각형 82"/>
          <p:cNvSpPr txBox="1"/>
          <p:nvPr/>
        </p:nvSpPr>
        <p:spPr>
          <a:xfrm>
            <a:off x="714066" y="6397038"/>
            <a:ext cx="5202325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000">
                <a:ln w="6350">
                  <a:solidFill>
                    <a:srgbClr val="0079D6">
                      <a:alpha val="0"/>
                    </a:srgbClr>
                  </a:solidFill>
                </a:ln>
              </a:defRPr>
            </a:lvl1pPr>
          </a:lstStyle>
          <a:p>
            <a:pPr/>
            <a:r>
              <a:t>&lt;사용자 태그 입력 화면, 태그 입력 완료 컨텐츠 상세 화면&gt;</a:t>
            </a:r>
          </a:p>
        </p:txBody>
      </p:sp>
      <p:sp>
        <p:nvSpPr>
          <p:cNvPr id="210" name="직사각형 82"/>
          <p:cNvSpPr txBox="1"/>
          <p:nvPr/>
        </p:nvSpPr>
        <p:spPr>
          <a:xfrm>
            <a:off x="5973749" y="2973934"/>
            <a:ext cx="3726321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50394" indent="-150394" algn="ctr">
              <a:buSzPct val="100000"/>
              <a:buChar char="-"/>
              <a:defRPr sz="1200">
                <a:ln w="7620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사용자들은 자국 언어로 태그 입력이 가능</a:t>
            </a:r>
          </a:p>
          <a:p>
            <a:pPr marL="150394" indent="-150394" algn="ctr">
              <a:buSzPct val="100000"/>
              <a:buChar char="-"/>
              <a:defRPr sz="1200">
                <a:ln w="7620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입력된 태그는 해당 동영상의 메타데이터로 등록 됨</a:t>
            </a:r>
          </a:p>
          <a:p>
            <a:pPr marL="150394" indent="-150394" algn="ctr">
              <a:buSzPct val="100000"/>
              <a:buChar char="-"/>
              <a:defRPr sz="1200">
                <a:ln w="7620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비디오 메타데이터 학습용으로 해당 태그를 사용하여 추후 동영상 업로드 시 자동으로 태그 적용</a:t>
            </a:r>
          </a:p>
          <a:p>
            <a:pPr marL="150394" indent="-150394" algn="ctr">
              <a:buSzPct val="100000"/>
              <a:buChar char="-"/>
              <a:defRPr sz="1200">
                <a:ln w="7620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자동으로 달린 태그가 어울리지 않는 태그라면 사용자가 참여하여 수정, 삭제, 추가가 가능하도록 기능 제공</a:t>
            </a:r>
          </a:p>
          <a:p>
            <a:pPr marL="150394" indent="-150394" algn="ctr">
              <a:buSzPct val="100000"/>
              <a:buChar char="-"/>
              <a:defRPr sz="1200">
                <a:ln w="7620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기여를 하는 사용자들에게는 OGQ 내의 화폐인 파이(Pie)제공</a:t>
            </a:r>
          </a:p>
          <a:p>
            <a:pPr marL="150394" indent="-150394" algn="ctr">
              <a:buSzPct val="100000"/>
              <a:buChar char="-"/>
              <a:defRPr sz="1200">
                <a:ln w="7620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많은 기여를 한 사용자들에게는 서비스 내 뱃지 제공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</a:t>
            </a:r>
            <a:r>
              <a:rPr sz="2000"/>
              <a:t>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213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비디오 데이터 변환 플랫폼(PaaS)의 B2B &amp; B2C 양방향 마케팅 및 서비스 전략 수립/사업화</a:t>
            </a:r>
          </a:p>
        </p:txBody>
      </p:sp>
      <p:sp>
        <p:nvSpPr>
          <p:cNvPr id="214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6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7" name="image_2019-02-19_14-02-14.png" descr="image_2019-02-19_14-02-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524" y="2073504"/>
            <a:ext cx="5968867" cy="453077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직사각형 82"/>
          <p:cNvSpPr txBox="1"/>
          <p:nvPr/>
        </p:nvSpPr>
        <p:spPr>
          <a:xfrm>
            <a:off x="664796" y="6546319"/>
            <a:ext cx="5202324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000">
                <a:ln w="6350">
                  <a:solidFill>
                    <a:srgbClr val="0079D6">
                      <a:alpha val="0"/>
                    </a:srgbClr>
                  </a:solidFill>
                </a:ln>
              </a:defRPr>
            </a:lvl1pPr>
          </a:lstStyle>
          <a:p>
            <a:pPr/>
            <a:r>
              <a:t>&lt;B2B 업체 시연용 데모 사이트 제작&gt;</a:t>
            </a:r>
          </a:p>
        </p:txBody>
      </p:sp>
      <p:sp>
        <p:nvSpPr>
          <p:cNvPr id="219" name="선"/>
          <p:cNvSpPr/>
          <p:nvPr/>
        </p:nvSpPr>
        <p:spPr>
          <a:xfrm>
            <a:off x="6275244" y="4338890"/>
            <a:ext cx="459386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20" name="직사각형 82"/>
          <p:cNvSpPr txBox="1"/>
          <p:nvPr/>
        </p:nvSpPr>
        <p:spPr>
          <a:xfrm>
            <a:off x="632178" y="1530719"/>
            <a:ext cx="8641644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500">
                <a:ln w="952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테스트 가능한 비디오 데이터 변환 플랫폼(PaaS)으로 직접 B2B 타겟 대상들에게 시연 및 피드백 요청</a:t>
            </a:r>
          </a:p>
          <a:p>
            <a:pPr algn="ctr">
              <a:defRPr b="1" sz="1700">
                <a:ln w="1079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미리 세팅해 둔 차별화 포인트 및 가격정보를 제공하여 사용 수요에 대한 Rough 한 파악 진행</a:t>
            </a:r>
          </a:p>
        </p:txBody>
      </p:sp>
      <p:sp>
        <p:nvSpPr>
          <p:cNvPr id="221" name="직사각형 82"/>
          <p:cNvSpPr txBox="1"/>
          <p:nvPr/>
        </p:nvSpPr>
        <p:spPr>
          <a:xfrm>
            <a:off x="6717903" y="3768525"/>
            <a:ext cx="2880147" cy="1140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200">
                <a:ln w="13970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시연 이후</a:t>
            </a:r>
          </a:p>
          <a:p>
            <a:pPr algn="ctr">
              <a:defRPr b="1" sz="2200">
                <a:ln w="13970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피드백 기반</a:t>
            </a:r>
          </a:p>
          <a:p>
            <a:pPr algn="ctr">
              <a:defRPr b="1" sz="2200">
                <a:ln w="13970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서비스 고도화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</a:t>
            </a:r>
            <a:r>
              <a:rPr sz="2000"/>
              <a:t>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224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비디오 데이터 변환 플랫폼(PaaS)의 B2B &amp; B2C 양방향 마케팅 및 서비스 전략 수립/사업화</a:t>
            </a:r>
          </a:p>
        </p:txBody>
      </p:sp>
      <p:sp>
        <p:nvSpPr>
          <p:cNvPr id="225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6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" name="직사각형 82"/>
          <p:cNvSpPr txBox="1"/>
          <p:nvPr/>
        </p:nvSpPr>
        <p:spPr>
          <a:xfrm>
            <a:off x="3300226" y="1363495"/>
            <a:ext cx="330554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00">
                <a:ln w="12700">
                  <a:solidFill>
                    <a:srgbClr val="0079D6">
                      <a:alpha val="0"/>
                    </a:srgbClr>
                  </a:solidFill>
                </a:ln>
              </a:defRPr>
            </a:lvl1pPr>
          </a:lstStyle>
          <a:p>
            <a:pPr/>
            <a:r>
              <a:t>B2C</a:t>
            </a:r>
          </a:p>
        </p:txBody>
      </p:sp>
      <p:sp>
        <p:nvSpPr>
          <p:cNvPr id="229" name="직사각형 82"/>
          <p:cNvSpPr txBox="1"/>
          <p:nvPr/>
        </p:nvSpPr>
        <p:spPr>
          <a:xfrm>
            <a:off x="72438" y="5484595"/>
            <a:ext cx="5202324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000">
                <a:ln w="6350">
                  <a:solidFill>
                    <a:srgbClr val="0079D6">
                      <a:alpha val="0"/>
                    </a:srgbClr>
                  </a:solidFill>
                </a:ln>
              </a:defRPr>
            </a:lvl1pPr>
          </a:lstStyle>
          <a:p>
            <a:pPr/>
            <a:r>
              <a:t>&lt;개인 동영상 컨텐츠 업로더 BJ 대상으로 B2C 설문 진행&gt;</a:t>
            </a:r>
          </a:p>
        </p:txBody>
      </p:sp>
      <p:pic>
        <p:nvPicPr>
          <p:cNvPr id="230" name="20181204_153309.jpg" descr="20181204_15330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320" y="1838219"/>
            <a:ext cx="4757189" cy="3567893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선"/>
          <p:cNvSpPr/>
          <p:nvPr/>
        </p:nvSpPr>
        <p:spPr>
          <a:xfrm>
            <a:off x="7289800" y="4267140"/>
            <a:ext cx="1" cy="292808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32" name="스크린샷 2019-02-19 오후 2.15.44.png" descr="스크린샷 2019-02-19 오후 2.15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564" y="1838219"/>
            <a:ext cx="3771288" cy="3567893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직사각형 82"/>
          <p:cNvSpPr txBox="1"/>
          <p:nvPr/>
        </p:nvSpPr>
        <p:spPr>
          <a:xfrm>
            <a:off x="4978046" y="5484595"/>
            <a:ext cx="5202324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000">
                <a:ln w="6350">
                  <a:solidFill>
                    <a:srgbClr val="0079D6">
                      <a:alpha val="0"/>
                    </a:srgbClr>
                  </a:solidFill>
                </a:ln>
              </a:defRPr>
            </a:lvl1pPr>
          </a:lstStyle>
          <a:p>
            <a:pPr/>
            <a:r>
              <a:t>&lt;OGQ Market의 동영상 컨텐츠 업로더 대상으로 B2C 설문 진행&gt;</a:t>
            </a:r>
          </a:p>
        </p:txBody>
      </p:sp>
      <p:sp>
        <p:nvSpPr>
          <p:cNvPr id="234" name="직사각형 82"/>
          <p:cNvSpPr txBox="1"/>
          <p:nvPr/>
        </p:nvSpPr>
        <p:spPr>
          <a:xfrm>
            <a:off x="632178" y="5959319"/>
            <a:ext cx="8641644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500">
                <a:ln w="952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개인 방송 크리에이터, OGQ Market 동영상 업로더들 대상으로 수요 파악</a:t>
            </a:r>
          </a:p>
          <a:p>
            <a:pPr algn="ctr">
              <a:defRPr b="1" sz="1700">
                <a:ln w="1079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현재 동영상 메타데이터 서비스들의 한계점과 요구사항 파악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</a:t>
            </a:r>
            <a:r>
              <a:rPr sz="2000"/>
              <a:t>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237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비디오 데이터 변환 플랫폼(PaaS)의 B2B &amp; B2C 양방향 마케팅 및 서비스 전략 수립/사업화</a:t>
            </a:r>
          </a:p>
        </p:txBody>
      </p:sp>
      <p:sp>
        <p:nvSpPr>
          <p:cNvPr id="238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0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1" name="내용 개체 틀 2"/>
          <p:cNvSpPr txBox="1"/>
          <p:nvPr/>
        </p:nvSpPr>
        <p:spPr>
          <a:xfrm>
            <a:off x="304801" y="990599"/>
            <a:ext cx="9184703" cy="494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 sz="2400">
              <a:latin typeface="+mn-lt"/>
              <a:ea typeface="+mn-ea"/>
              <a:cs typeface="+mn-cs"/>
              <a:sym typeface="맑은 고딕"/>
            </a:endParaRPr>
          </a:p>
          <a:p>
            <a:pPr lvl="2" indent="457200" defTabSz="457200">
              <a:defRPr b="1" sz="1500">
                <a:latin typeface="+mj-lt"/>
                <a:ea typeface="+mj-ea"/>
                <a:cs typeface="+mj-cs"/>
                <a:sym typeface="Helvetica"/>
              </a:defRPr>
            </a:pPr>
            <a:endParaRPr sz="2400">
              <a:latin typeface="+mn-lt"/>
              <a:ea typeface="+mn-ea"/>
              <a:cs typeface="+mn-cs"/>
              <a:sym typeface="맑은 고딕"/>
            </a:endParaRPr>
          </a:p>
          <a:p>
            <a:pPr lvl="2" indent="457200" defTabSz="457200">
              <a:defRPr b="1" sz="1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+mn-lt"/>
                <a:ea typeface="+mn-ea"/>
                <a:cs typeface="+mn-cs"/>
                <a:sym typeface="맑은 고딕"/>
              </a:rPr>
              <a:t>개인 동영상 수요자에 대한 정밀 타겟팅으로 온라인 광고 전략 수립</a:t>
            </a:r>
            <a:endParaRPr>
              <a:latin typeface="+mn-lt"/>
              <a:ea typeface="+mn-ea"/>
              <a:cs typeface="+mn-cs"/>
              <a:sym typeface="맑은 고딕"/>
            </a:endParaRPr>
          </a:p>
          <a:p>
            <a:pPr lvl="2" marL="892342" indent="-130342" defTabSz="457200">
              <a:buSzPct val="100000"/>
              <a:buChar char="-"/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맑은 고딕"/>
            </a:endParaRPr>
          </a:p>
          <a:p>
            <a:pPr algn="ctr">
              <a:spcBef>
                <a:spcPts val="500"/>
              </a:spcBef>
              <a:defRPr sz="1200"/>
            </a:pPr>
            <a:r>
              <a:t>다양한 광고 네트워크 채널을 활용한 개인 동영상 수요자 타겟 광고 준비</a:t>
            </a:r>
          </a:p>
          <a:p>
            <a:pPr algn="ctr">
              <a:spcBef>
                <a:spcPts val="500"/>
              </a:spcBef>
              <a:defRPr sz="1200"/>
            </a:pPr>
            <a:r>
              <a:t>Facebook Audience Network 를 기반으로 타겟 CPC 설정 (일반적으로 평균 100원으로 유도 가능)</a:t>
            </a:r>
          </a:p>
          <a:p>
            <a:pPr lvl="1" indent="228600">
              <a:spcBef>
                <a:spcPts val="500"/>
              </a:spcBef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</p:txBody>
      </p:sp>
      <p:grpSp>
        <p:nvGrpSpPr>
          <p:cNvPr id="244" name="스크린샷 2018-11-19 오후 8.47.49.png"/>
          <p:cNvGrpSpPr/>
          <p:nvPr/>
        </p:nvGrpSpPr>
        <p:grpSpPr>
          <a:xfrm>
            <a:off x="2019917" y="2838151"/>
            <a:ext cx="5754471" cy="3779180"/>
            <a:chOff x="0" y="0"/>
            <a:chExt cx="5754470" cy="3779179"/>
          </a:xfrm>
        </p:grpSpPr>
        <p:pic>
          <p:nvPicPr>
            <p:cNvPr id="243" name="스크린샷 2018-11-19 오후 8.47.49.png" descr="스크린샷 2018-11-19 오후 8.47.4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5348071" cy="33346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스크린샷 2018-11-19 오후 8.47.49.png" descr="스크린샷 2018-11-19 오후 8.47.49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754471" cy="377918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247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비디오 메타데이터 메니지먼트 시스템 개발</a:t>
            </a:r>
          </a:p>
        </p:txBody>
      </p:sp>
      <p:sp>
        <p:nvSpPr>
          <p:cNvPr id="248" name="직사각형 82"/>
          <p:cNvSpPr txBox="1"/>
          <p:nvPr/>
        </p:nvSpPr>
        <p:spPr>
          <a:xfrm>
            <a:off x="632178" y="1556791"/>
            <a:ext cx="8641644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500">
                <a:ln w="952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기 오픈된 경쟁 사이트(</a:t>
            </a:r>
            <a:r>
              <a:rPr u="sng">
                <a:ln w="9525">
                  <a:solidFill>
                    <a:srgbClr val="0000FF"/>
                  </a:solidFill>
                </a:ln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https://clarifai.com</a:t>
            </a:r>
            <a:r>
              <a:t>) 벤치마킹</a:t>
            </a:r>
          </a:p>
        </p:txBody>
      </p:sp>
      <p:sp>
        <p:nvSpPr>
          <p:cNvPr id="249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1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2" name="스크린샷 2018-12-04 오후 12.50.10.png" descr="스크린샷 2018-12-04 오후 12.50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372" y="2106242"/>
            <a:ext cx="8851256" cy="441938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직사각형"/>
          <p:cNvSpPr/>
          <p:nvPr/>
        </p:nvSpPr>
        <p:spPr>
          <a:xfrm>
            <a:off x="635000" y="2093187"/>
            <a:ext cx="1270000" cy="314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54" name="스크린샷 2018-12-04 오후 12.53.13.png" descr="스크린샷 2018-12-04 오후 12.53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587" y="2131642"/>
            <a:ext cx="1879601" cy="29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슬라이드 번호 개체 틀 3"/>
          <p:cNvSpPr txBox="1"/>
          <p:nvPr>
            <p:ph type="sldNum" sz="quarter" idx="4294967295"/>
          </p:nvPr>
        </p:nvSpPr>
        <p:spPr>
          <a:xfrm>
            <a:off x="9221801" y="6404294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3" name="직사각형 4"/>
          <p:cNvSpPr/>
          <p:nvPr/>
        </p:nvSpPr>
        <p:spPr>
          <a:xfrm>
            <a:off x="2449584" y="152400"/>
            <a:ext cx="7464346" cy="6858000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직선 연결선 6"/>
          <p:cNvSpPr/>
          <p:nvPr/>
        </p:nvSpPr>
        <p:spPr>
          <a:xfrm flipH="1" flipV="1">
            <a:off x="353169" y="493499"/>
            <a:ext cx="1944001" cy="3"/>
          </a:xfrm>
          <a:prstGeom prst="line">
            <a:avLst/>
          </a:prstGeom>
          <a:ln w="28575">
            <a:solidFill>
              <a:srgbClr val="0079D6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5" name="TextBox 7"/>
          <p:cNvSpPr txBox="1"/>
          <p:nvPr/>
        </p:nvSpPr>
        <p:spPr>
          <a:xfrm>
            <a:off x="272480" y="451049"/>
            <a:ext cx="182649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0079D6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106" name="텍스트 개체 틀 17"/>
          <p:cNvSpPr txBox="1"/>
          <p:nvPr/>
        </p:nvSpPr>
        <p:spPr>
          <a:xfrm>
            <a:off x="4376935" y="1346698"/>
            <a:ext cx="4236457" cy="390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59536">
              <a:lnSpc>
                <a:spcPct val="80000"/>
              </a:lnSpc>
              <a:spcBef>
                <a:spcPts val="400"/>
              </a:spcBef>
              <a:defRPr>
                <a:solidFill>
                  <a:srgbClr val="0079D6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1pPr>
          </a:lstStyle>
          <a:p>
            <a:pPr/>
            <a:r>
              <a:t>2차년도 진행 내용 공유</a:t>
            </a:r>
          </a:p>
        </p:txBody>
      </p:sp>
      <p:sp>
        <p:nvSpPr>
          <p:cNvPr id="107" name="텍스트 개체 틀 18"/>
          <p:cNvSpPr txBox="1"/>
          <p:nvPr/>
        </p:nvSpPr>
        <p:spPr>
          <a:xfrm>
            <a:off x="4376935" y="2291395"/>
            <a:ext cx="4356444" cy="653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500"/>
              </a:spcBef>
              <a:defRPr>
                <a:solidFill>
                  <a:srgbClr val="0079D6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1pPr>
          </a:lstStyle>
          <a:p>
            <a:pPr/>
            <a:r>
              <a:t>OGQ Backgrounds 서비스를 활용한 컨텐츠 확보</a:t>
            </a:r>
          </a:p>
        </p:txBody>
      </p:sp>
      <p:sp>
        <p:nvSpPr>
          <p:cNvPr id="108" name="텍스트 개체 틀 19"/>
          <p:cNvSpPr txBox="1"/>
          <p:nvPr/>
        </p:nvSpPr>
        <p:spPr>
          <a:xfrm>
            <a:off x="4376935" y="4116942"/>
            <a:ext cx="4682538" cy="60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500"/>
              </a:spcBef>
              <a:defRPr sz="1600">
                <a:solidFill>
                  <a:srgbClr val="0079D6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1pPr>
          </a:lstStyle>
          <a:p>
            <a:pPr/>
            <a:r>
              <a:t>비디오 데이터 변환 플랫폼(PaaS)의 B2B &amp; B2C 양방향 마케팅 및 서비스 전략 수립/사업화</a:t>
            </a:r>
          </a:p>
        </p:txBody>
      </p:sp>
      <p:sp>
        <p:nvSpPr>
          <p:cNvPr id="109" name="직사각형 12"/>
          <p:cNvSpPr txBox="1"/>
          <p:nvPr/>
        </p:nvSpPr>
        <p:spPr>
          <a:xfrm>
            <a:off x="3790390" y="1246474"/>
            <a:ext cx="56316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z="2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6A6A6"/>
                </a:solidFill>
              </a:defRPr>
            </a:lvl1pPr>
          </a:lstStyle>
          <a:p>
            <a:pPr/>
            <a:r>
              <a:t>01.</a:t>
            </a:r>
          </a:p>
        </p:txBody>
      </p:sp>
      <p:sp>
        <p:nvSpPr>
          <p:cNvPr id="110" name="직사각형 13"/>
          <p:cNvSpPr txBox="1"/>
          <p:nvPr/>
        </p:nvSpPr>
        <p:spPr>
          <a:xfrm>
            <a:off x="3794397" y="2229194"/>
            <a:ext cx="56316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z="2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6A6A6"/>
                </a:solidFill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111" name="직사각형 14"/>
          <p:cNvSpPr txBox="1"/>
          <p:nvPr/>
        </p:nvSpPr>
        <p:spPr>
          <a:xfrm>
            <a:off x="3794397" y="4069281"/>
            <a:ext cx="56316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z="2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6A6A6"/>
                </a:solidFill>
              </a:defRPr>
            </a:lvl1pPr>
          </a:lstStyle>
          <a:p>
            <a:pPr/>
            <a:r>
              <a:t>04.</a:t>
            </a:r>
          </a:p>
        </p:txBody>
      </p:sp>
      <p:sp>
        <p:nvSpPr>
          <p:cNvPr id="112" name="직선 연결선 16"/>
          <p:cNvSpPr/>
          <p:nvPr/>
        </p:nvSpPr>
        <p:spPr>
          <a:xfrm>
            <a:off x="3787521" y="1226969"/>
            <a:ext cx="5220002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" name="직선 연결선 17"/>
          <p:cNvSpPr/>
          <p:nvPr/>
        </p:nvSpPr>
        <p:spPr>
          <a:xfrm>
            <a:off x="3787521" y="2219331"/>
            <a:ext cx="5220002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" name="직선 연결선 18"/>
          <p:cNvSpPr/>
          <p:nvPr/>
        </p:nvSpPr>
        <p:spPr>
          <a:xfrm>
            <a:off x="3787521" y="4040366"/>
            <a:ext cx="5220002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" name="부제목 1"/>
          <p:cNvSpPr txBox="1"/>
          <p:nvPr>
            <p:ph type="body" sz="quarter" idx="1"/>
          </p:nvPr>
        </p:nvSpPr>
        <p:spPr>
          <a:xfrm>
            <a:off x="302461" y="1052736"/>
            <a:ext cx="2144406" cy="1008114"/>
          </a:xfrm>
          <a:prstGeom prst="rect">
            <a:avLst/>
          </a:prstGeom>
        </p:spPr>
        <p:txBody>
          <a:bodyPr/>
          <a:lstStyle>
            <a:lvl1pPr algn="l">
              <a:spcBef>
                <a:spcPts val="400"/>
              </a:spcBef>
              <a:defRPr sz="1800">
                <a:solidFill>
                  <a:srgbClr val="737373"/>
                </a:solidFill>
                <a:latin typeface="Yoon 윤고딕 540_TT"/>
                <a:ea typeface="Yoon 윤고딕 540_TT"/>
                <a:cs typeface="Yoon 윤고딕 540_TT"/>
                <a:sym typeface="Yoon 윤고딕 540_TT"/>
              </a:defRPr>
            </a:lvl1pPr>
          </a:lstStyle>
          <a:p>
            <a:pPr/>
            <a:r>
              <a:t>목 차</a:t>
            </a:r>
          </a:p>
        </p:txBody>
      </p:sp>
      <p:sp>
        <p:nvSpPr>
          <p:cNvPr id="116" name="텍스트 개체 틀 19"/>
          <p:cNvSpPr txBox="1"/>
          <p:nvPr/>
        </p:nvSpPr>
        <p:spPr>
          <a:xfrm>
            <a:off x="4387686" y="5015934"/>
            <a:ext cx="4682536" cy="34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500"/>
              </a:spcBef>
              <a:defRPr sz="1600">
                <a:solidFill>
                  <a:srgbClr val="0079D6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1pPr>
          </a:lstStyle>
          <a:p>
            <a:pPr/>
            <a:r>
              <a:t>비디오 메타데이터 메니지먼트 시스템 개발</a:t>
            </a:r>
          </a:p>
        </p:txBody>
      </p:sp>
      <p:sp>
        <p:nvSpPr>
          <p:cNvPr id="117" name="직사각형 14"/>
          <p:cNvSpPr txBox="1"/>
          <p:nvPr/>
        </p:nvSpPr>
        <p:spPr>
          <a:xfrm>
            <a:off x="3805148" y="4968275"/>
            <a:ext cx="56316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z="2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6A6A6"/>
                </a:solidFill>
              </a:defRPr>
            </a:lvl1pPr>
          </a:lstStyle>
          <a:p>
            <a:pPr/>
            <a:r>
              <a:t>05.</a:t>
            </a:r>
          </a:p>
        </p:txBody>
      </p:sp>
      <p:sp>
        <p:nvSpPr>
          <p:cNvPr id="118" name="직선 연결선 18"/>
          <p:cNvSpPr/>
          <p:nvPr/>
        </p:nvSpPr>
        <p:spPr>
          <a:xfrm>
            <a:off x="3798272" y="4939360"/>
            <a:ext cx="5220002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9" name="텍스트 개체 틀 18"/>
          <p:cNvSpPr txBox="1"/>
          <p:nvPr/>
        </p:nvSpPr>
        <p:spPr>
          <a:xfrm>
            <a:off x="4376935" y="3193095"/>
            <a:ext cx="4356444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500"/>
              </a:spcBef>
              <a:defRPr>
                <a:solidFill>
                  <a:srgbClr val="0079D6"/>
                </a:solidFill>
                <a:latin typeface="Yoon 윤고딕 550_TT"/>
                <a:ea typeface="Yoon 윤고딕 550_TT"/>
                <a:cs typeface="Yoon 윤고딕 550_TT"/>
                <a:sym typeface="Yoon 윤고딕 550_TT"/>
              </a:defRPr>
            </a:lvl1pPr>
          </a:lstStyle>
          <a:p>
            <a:pPr/>
            <a:r>
              <a:t>비디오 데이터 생성/보완을 위한 게임화 기술 및 소셜 서비스화 기술</a:t>
            </a:r>
          </a:p>
        </p:txBody>
      </p:sp>
      <p:sp>
        <p:nvSpPr>
          <p:cNvPr id="120" name="직사각형 13"/>
          <p:cNvSpPr txBox="1"/>
          <p:nvPr/>
        </p:nvSpPr>
        <p:spPr>
          <a:xfrm>
            <a:off x="3794397" y="3130894"/>
            <a:ext cx="56316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z="2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6A6A6"/>
                </a:solidFill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121" name="직선 연결선 17"/>
          <p:cNvSpPr/>
          <p:nvPr/>
        </p:nvSpPr>
        <p:spPr>
          <a:xfrm>
            <a:off x="3787521" y="3121031"/>
            <a:ext cx="5220002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제목 19"/>
          <p:cNvSpPr txBox="1"/>
          <p:nvPr>
            <p:ph type="title"/>
          </p:nvPr>
        </p:nvSpPr>
        <p:spPr>
          <a:xfrm>
            <a:off x="3600400" y="2636911"/>
            <a:ext cx="6325791" cy="593541"/>
          </a:xfrm>
          <a:prstGeom prst="rect">
            <a:avLst/>
          </a:prstGeom>
        </p:spPr>
        <p:txBody>
          <a:bodyPr/>
          <a:lstStyle/>
          <a:p>
            <a:pPr defTabSz="841247">
              <a:defRPr spc="-184" sz="3680"/>
            </a:pPr>
            <a:r>
              <a:t>2</a:t>
            </a:r>
            <a:r>
              <a:t>차년도 연구</a:t>
            </a:r>
          </a:p>
        </p:txBody>
      </p:sp>
      <p:sp>
        <p:nvSpPr>
          <p:cNvPr id="124" name="직사각형 4"/>
          <p:cNvSpPr txBox="1"/>
          <p:nvPr/>
        </p:nvSpPr>
        <p:spPr>
          <a:xfrm>
            <a:off x="2091855" y="2433081"/>
            <a:ext cx="66919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C7C7"/>
                </a:solidFill>
              </a:defRPr>
            </a:lvl1pPr>
          </a:lstStyle>
          <a:p>
            <a:pPr/>
            <a:r>
              <a:t>02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</a:t>
            </a:r>
            <a:r>
              <a:rPr sz="2000"/>
              <a:t>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127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VTT 연구자를 위한 비디오 검색 브라우저 개발</a:t>
            </a:r>
          </a:p>
        </p:txBody>
      </p:sp>
      <p:sp>
        <p:nvSpPr>
          <p:cNvPr id="128" name="직사각형 82"/>
          <p:cNvSpPr txBox="1"/>
          <p:nvPr/>
        </p:nvSpPr>
        <p:spPr>
          <a:xfrm>
            <a:off x="632178" y="1556791"/>
            <a:ext cx="8641644" cy="56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500">
                <a:ln w="952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각 비디오별 메타데이터 가시화 기술 개발, 메타데이터 브라우저 UX 개선 (반응형 UX)</a:t>
            </a:r>
          </a:p>
          <a:p>
            <a:pPr algn="ctr">
              <a:defRPr sz="1500">
                <a:ln w="952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rPr u="sng">
                <a:ln w="9525">
                  <a:solidFill>
                    <a:srgbClr val="0000FF"/>
                  </a:solidFill>
                </a:ln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http://ec2-13-125-78-13.ap-northeast-2.compute.amazonaws.com:8080</a:t>
            </a:r>
          </a:p>
        </p:txBody>
      </p:sp>
      <p:sp>
        <p:nvSpPr>
          <p:cNvPr id="129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0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2" name="스크린샷 2018-12-04 오전 10.42.57.png" descr="스크린샷 2018-12-04 오전 10.4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744" y="2232305"/>
            <a:ext cx="5914145" cy="4419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스크린샷 2018-12-04 오전 10.44.28.png" descr="스크린샷 2018-12-04 오전 10.44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2373" y="2232305"/>
            <a:ext cx="2385454" cy="398613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모서리가 둥근 직사각형"/>
          <p:cNvSpPr/>
          <p:nvPr/>
        </p:nvSpPr>
        <p:spPr>
          <a:xfrm>
            <a:off x="330200" y="6311900"/>
            <a:ext cx="2990602" cy="406600"/>
          </a:xfrm>
          <a:prstGeom prst="roundRect">
            <a:avLst>
              <a:gd name="adj" fmla="val 46852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5" name="모서리가 둥근 직사각형"/>
          <p:cNvSpPr/>
          <p:nvPr/>
        </p:nvSpPr>
        <p:spPr>
          <a:xfrm>
            <a:off x="4749551" y="5553422"/>
            <a:ext cx="1587749" cy="824659"/>
          </a:xfrm>
          <a:prstGeom prst="roundRect">
            <a:avLst>
              <a:gd name="adj" fmla="val 23100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6" name="모서리가 둥근 직사각형"/>
          <p:cNvSpPr/>
          <p:nvPr/>
        </p:nvSpPr>
        <p:spPr>
          <a:xfrm>
            <a:off x="6832351" y="5642322"/>
            <a:ext cx="2345497" cy="761556"/>
          </a:xfrm>
          <a:prstGeom prst="roundRect">
            <a:avLst>
              <a:gd name="adj" fmla="val 25015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</a:t>
            </a:r>
            <a:r>
              <a:rPr sz="2000"/>
              <a:t>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139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OGQ Backgrounds 서비스를 활용한 컨텐츠 확보</a:t>
            </a:r>
          </a:p>
        </p:txBody>
      </p:sp>
      <p:sp>
        <p:nvSpPr>
          <p:cNvPr id="140" name="직사각형 82"/>
          <p:cNvSpPr txBox="1"/>
          <p:nvPr/>
        </p:nvSpPr>
        <p:spPr>
          <a:xfrm>
            <a:off x="632178" y="1397011"/>
            <a:ext cx="8641644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500">
                <a:ln w="952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사용자 비디오 업로드 기술 개발, 사용자 업로드 비디오 배경화면 설정 기능 개발, 소셜 활동 기능 제공, </a:t>
            </a:r>
          </a:p>
          <a:p>
            <a:pPr algn="ctr">
              <a:defRPr b="1" sz="1700">
                <a:ln w="1079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동영상 기부 기능 제공, 퍼블릭 도메인 동영상 연구 기관에 제공</a:t>
            </a:r>
          </a:p>
        </p:txBody>
      </p:sp>
      <p:sp>
        <p:nvSpPr>
          <p:cNvPr id="141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동영상 업로드"/>
          <p:cNvSpPr txBox="1"/>
          <p:nvPr/>
        </p:nvSpPr>
        <p:spPr>
          <a:xfrm>
            <a:off x="954778" y="2028620"/>
            <a:ext cx="1076322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동영상 업로드</a:t>
            </a:r>
          </a:p>
        </p:txBody>
      </p:sp>
      <p:pic>
        <p:nvPicPr>
          <p:cNvPr id="145" name="VTT동영상업로드.mp4" descr="VTT동영상업로드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9698" y="3308661"/>
            <a:ext cx="4390768" cy="246980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동영상 배경화면 설정"/>
          <p:cNvSpPr txBox="1"/>
          <p:nvPr/>
        </p:nvSpPr>
        <p:spPr>
          <a:xfrm>
            <a:off x="5729978" y="2028620"/>
            <a:ext cx="1587111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동영상 배경화면 설정</a:t>
            </a:r>
          </a:p>
        </p:txBody>
      </p:sp>
      <p:pic>
        <p:nvPicPr>
          <p:cNvPr id="147" name="videowallpaper.mp4" descr="videowallpaper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807299" y="3307141"/>
            <a:ext cx="4396175" cy="247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9600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83380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14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</a:t>
            </a:r>
            <a:r>
              <a:rPr sz="2000"/>
              <a:t>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150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비디오 데이터 변환 플랫폼(PaaS)의 B2B &amp; B2C 양방향 마케팅 및 서비스 전략 수립/사업화</a:t>
            </a:r>
          </a:p>
        </p:txBody>
      </p:sp>
      <p:sp>
        <p:nvSpPr>
          <p:cNvPr id="151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직사각형 82"/>
          <p:cNvSpPr txBox="1"/>
          <p:nvPr/>
        </p:nvSpPr>
        <p:spPr>
          <a:xfrm>
            <a:off x="3278097" y="1363766"/>
            <a:ext cx="33055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00">
                <a:ln w="12700">
                  <a:solidFill>
                    <a:srgbClr val="0079D6">
                      <a:alpha val="0"/>
                    </a:srgbClr>
                  </a:solidFill>
                </a:ln>
              </a:defRPr>
            </a:lvl1pPr>
          </a:lstStyle>
          <a:p>
            <a:pPr/>
            <a:r>
              <a:t>B2B</a:t>
            </a:r>
          </a:p>
        </p:txBody>
      </p:sp>
      <p:pic>
        <p:nvPicPr>
          <p:cNvPr id="155" name="스크린샷 2018-12-04 오후 2.51.23.png" descr="스크린샷 2018-12-04 오후 2.51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22" y="1845938"/>
            <a:ext cx="4169198" cy="219394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graphicFrame>
        <p:nvGraphicFramePr>
          <p:cNvPr id="156" name="표"/>
          <p:cNvGraphicFramePr/>
          <p:nvPr/>
        </p:nvGraphicFramePr>
        <p:xfrm>
          <a:off x="2747290" y="4903187"/>
          <a:ext cx="4405716" cy="162520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14338"/>
                <a:gridCol w="3165976"/>
              </a:tblGrid>
              <a:tr h="514151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비디오 데이터 변환 플랫폼(PaaS) B2B 대상 API 주요 기능 및 가격 정책 수립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주요 Features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라벨 감지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(라벨 다국어 지원)</a:t>
                      </a:r>
                      <a:r>
                        <a:t>, 샷 감지, 활동 감지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141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Pricing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모든 기능 포함 분당 $0.1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7" name="직사각형 82"/>
          <p:cNvSpPr txBox="1"/>
          <p:nvPr/>
        </p:nvSpPr>
        <p:spPr>
          <a:xfrm>
            <a:off x="-400841" y="4125812"/>
            <a:ext cx="5202324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000">
                <a:ln w="6350">
                  <a:solidFill>
                    <a:srgbClr val="0079D6">
                      <a:alpha val="0"/>
                    </a:srgbClr>
                  </a:solidFill>
                </a:ln>
              </a:defRPr>
            </a:lvl1pPr>
          </a:lstStyle>
          <a:p>
            <a:pPr/>
            <a:r>
              <a:t>&lt;CEPIC 2018 방문 미팅 및 설문으로 B2B 수요 조사&gt;</a:t>
            </a:r>
          </a:p>
        </p:txBody>
      </p:sp>
      <p:sp>
        <p:nvSpPr>
          <p:cNvPr id="158" name="선"/>
          <p:cNvSpPr/>
          <p:nvPr/>
        </p:nvSpPr>
        <p:spPr>
          <a:xfrm>
            <a:off x="4930871" y="4458127"/>
            <a:ext cx="1" cy="292808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9" name="직사각형 82"/>
          <p:cNvSpPr txBox="1"/>
          <p:nvPr/>
        </p:nvSpPr>
        <p:spPr>
          <a:xfrm>
            <a:off x="2351838" y="6532460"/>
            <a:ext cx="5202324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000">
                <a:ln w="6350">
                  <a:solidFill>
                    <a:srgbClr val="0079D6">
                      <a:alpha val="0"/>
                    </a:srgbClr>
                  </a:solidFill>
                </a:ln>
              </a:defRPr>
            </a:lvl1pPr>
          </a:lstStyle>
          <a:p>
            <a:pPr/>
            <a:r>
              <a:t>&lt;수요조사 및 기존 업체 분석을 통한 제공 서비스 초안 기획&gt;</a:t>
            </a:r>
          </a:p>
        </p:txBody>
      </p:sp>
      <p:graphicFrame>
        <p:nvGraphicFramePr>
          <p:cNvPr id="160" name="표"/>
          <p:cNvGraphicFramePr/>
          <p:nvPr/>
        </p:nvGraphicFramePr>
        <p:xfrm>
          <a:off x="4525082" y="1839588"/>
          <a:ext cx="5349893" cy="22320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03582"/>
                <a:gridCol w="1573636"/>
                <a:gridCol w="1573636"/>
                <a:gridCol w="1573636"/>
              </a:tblGrid>
              <a:tr h="29525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업체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3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4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96346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주요 Features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라벨 감지, 샷 감지, 세이프 서치(부적절한 컨텐츠 필터)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얼굴 인식, 얼굴 분석 (감정 등), 객체 장면 활동 탐지, 부적절한 컨텐츠 필터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얼굴 인식, 라벨 감지, 색깔 감지, 로고 감지, 언어 인식, 오디오 태깅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47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Pricing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라벨감지, 세이프 서치 각 분당 $0.1
샷 감지 분당 $0.05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모든 기능 포함 분당 $0.12
얼굴 메타데이터 저장 시 1,000개당 월 $0.012 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모든 기능 포함 분당 0.08유로 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1" name="직사각형 82"/>
          <p:cNvSpPr txBox="1"/>
          <p:nvPr/>
        </p:nvSpPr>
        <p:spPr>
          <a:xfrm>
            <a:off x="4586166" y="4125812"/>
            <a:ext cx="5202325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000">
                <a:ln w="6350">
                  <a:solidFill>
                    <a:srgbClr val="0079D6">
                      <a:alpha val="0"/>
                    </a:srgbClr>
                  </a:solidFill>
                </a:ln>
              </a:defRPr>
            </a:lvl1pPr>
          </a:lstStyle>
          <a:p>
            <a:pPr/>
            <a:r>
              <a:t>&lt;기존 타사 제품 분석 비교&gt;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</a:t>
            </a:r>
            <a:r>
              <a:rPr sz="2000"/>
              <a:t>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164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비디오 데이터 변환 플랫폼(PaaS)의 B2B &amp; B2C 양방향 마케팅 및 서비스 전략 수립/사업화</a:t>
            </a:r>
          </a:p>
        </p:txBody>
      </p:sp>
      <p:sp>
        <p:nvSpPr>
          <p:cNvPr id="165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내용 개체 틀 2"/>
          <p:cNvSpPr txBox="1"/>
          <p:nvPr/>
        </p:nvSpPr>
        <p:spPr>
          <a:xfrm>
            <a:off x="304801" y="990599"/>
            <a:ext cx="9184703" cy="546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2" marL="892342" indent="-130342" defTabSz="457200">
              <a:buSzPct val="100000"/>
              <a:buChar char="-"/>
              <a:defRPr sz="1500"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2" marL="892342" indent="-130342" defTabSz="457200">
              <a:buSzPct val="100000"/>
              <a:buChar char="-"/>
              <a:defRPr sz="1500"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2" indent="457200" defTabSz="457200">
              <a:defRPr b="1" sz="1500"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2" indent="457200" defTabSz="457200">
              <a:defRPr b="1" sz="1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+mn-lt"/>
                <a:ea typeface="+mn-ea"/>
                <a:cs typeface="+mn-cs"/>
                <a:sym typeface="맑은 고딕"/>
              </a:rPr>
              <a:t>동영상 고급 검색 기능에 대한 제품 홍보 전략 수립</a:t>
            </a:r>
            <a:endParaRPr>
              <a:latin typeface="+mn-lt"/>
              <a:ea typeface="+mn-ea"/>
              <a:cs typeface="+mn-cs"/>
              <a:sym typeface="맑은 고딕"/>
            </a:endParaRPr>
          </a:p>
          <a:p>
            <a:pPr lvl="1" indent="228600">
              <a:spcBef>
                <a:spcPts val="500"/>
              </a:spcBef>
              <a:defRPr sz="1200"/>
            </a:pPr>
          </a:p>
          <a:p>
            <a:pPr lvl="1" indent="228600">
              <a:spcBef>
                <a:spcPts val="500"/>
              </a:spcBef>
              <a:defRPr sz="1200"/>
            </a:pPr>
          </a:p>
          <a:p>
            <a:pPr lvl="4" indent="91440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+mn-lt"/>
                <a:ea typeface="+mn-ea"/>
                <a:cs typeface="+mn-cs"/>
                <a:sym typeface="맑은 고딕"/>
              </a:rPr>
              <a:t>1.멀티 태그 검색으로 태그 유사도가 가장 높은 순서로 씬 제공</a:t>
            </a:r>
            <a:endParaRPr>
              <a:latin typeface="+mn-lt"/>
              <a:ea typeface="+mn-ea"/>
              <a:cs typeface="+mn-cs"/>
              <a:sym typeface="맑은 고딕"/>
            </a:endParaRPr>
          </a:p>
          <a:p>
            <a:pPr lvl="1" indent="228600" defTabSz="457200">
              <a:defRPr sz="1300">
                <a:latin typeface="+mj-lt"/>
                <a:ea typeface="+mj-ea"/>
                <a:cs typeface="+mj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맑은 고딕"/>
            </a:endParaR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▪"/>
              <a:defRPr sz="1200"/>
            </a:pPr>
          </a:p>
          <a:p>
            <a:pPr lvl="2" indent="457200">
              <a:spcBef>
                <a:spcPts val="500"/>
              </a:spcBef>
              <a:defRPr sz="1200"/>
            </a:pPr>
          </a:p>
          <a:p>
            <a:pPr lvl="2" indent="457200">
              <a:spcBef>
                <a:spcPts val="500"/>
              </a:spcBef>
              <a:defRPr sz="1200"/>
            </a:pPr>
            <a:r>
              <a:t>현재 유투브에서는 다중 키워드 입력 시 하나의 검색 값으로 인식하여 유사한 ‘동영상 컨텐츠’ 를 결과로 보여줌</a:t>
            </a:r>
          </a:p>
          <a:p>
            <a:pPr lvl="2" indent="457200">
              <a:spcBef>
                <a:spcPts val="500"/>
              </a:spcBef>
              <a:defRPr sz="1200"/>
            </a:pPr>
            <a:r>
              <a:t>우리만의 동영상 고급 검색 기능으로 </a:t>
            </a:r>
            <a:r>
              <a:rPr b="1"/>
              <a:t>다중 태그에 대해 태그 유사도를 파악하여 가장 유사도가 높은 씬과 시간을 결과로 제공</a:t>
            </a:r>
            <a:r>
              <a:t>하는 전략. 게임, 드라마, 스포츠, 뉴스 등 다양한 동영상 검색에서 활용이 가능 할 것으로 파악</a:t>
            </a:r>
          </a:p>
        </p:txBody>
      </p:sp>
      <p:pic>
        <p:nvPicPr>
          <p:cNvPr id="169" name="스크린샷 2018-11-19 오후 8.57.36.png" descr="스크린샷 2018-11-19 오후 8.57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074" y="2770994"/>
            <a:ext cx="4011767" cy="2463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스크린샷 2018-11-19 오후 8.58.00.png" descr="스크린샷 2018-11-19 오후 8.58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5336" y="2770994"/>
            <a:ext cx="3853811" cy="2463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9"/>
          <p:cNvSpPr txBox="1"/>
          <p:nvPr>
            <p:ph type="title"/>
          </p:nvPr>
        </p:nvSpPr>
        <p:spPr>
          <a:xfrm>
            <a:off x="3600400" y="2636911"/>
            <a:ext cx="6325791" cy="593541"/>
          </a:xfrm>
          <a:prstGeom prst="rect">
            <a:avLst/>
          </a:prstGeom>
        </p:spPr>
        <p:txBody>
          <a:bodyPr/>
          <a:lstStyle/>
          <a:p>
            <a:pPr defTabSz="841247">
              <a:defRPr spc="-184" sz="3680"/>
            </a:pPr>
            <a:r>
              <a:t>3</a:t>
            </a:r>
            <a:r>
              <a:t>차년도 연구 계획</a:t>
            </a:r>
          </a:p>
        </p:txBody>
      </p:sp>
      <p:sp>
        <p:nvSpPr>
          <p:cNvPr id="173" name="직사각형 4"/>
          <p:cNvSpPr txBox="1"/>
          <p:nvPr/>
        </p:nvSpPr>
        <p:spPr>
          <a:xfrm>
            <a:off x="2091854" y="2433081"/>
            <a:ext cx="66919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C7C7"/>
                </a:solidFill>
              </a:defRPr>
            </a:lvl1pPr>
          </a:lstStyle>
          <a:p>
            <a:pPr/>
            <a:r>
              <a:t>03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제목 1"/>
          <p:cNvSpPr txBox="1"/>
          <p:nvPr>
            <p:ph type="title"/>
          </p:nvPr>
        </p:nvSpPr>
        <p:spPr>
          <a:xfrm>
            <a:off x="300230" y="249525"/>
            <a:ext cx="9261283" cy="659197"/>
          </a:xfrm>
          <a:prstGeom prst="rect">
            <a:avLst/>
          </a:prstGeom>
        </p:spPr>
        <p:txBody>
          <a:bodyPr/>
          <a:lstStyle/>
          <a:p>
            <a:pPr/>
            <a:r>
              <a:t>VTT 3세부</a:t>
            </a:r>
            <a:r>
              <a:rPr sz="2000"/>
              <a:t> </a:t>
            </a:r>
            <a:r>
              <a:rPr sz="2000">
                <a:solidFill>
                  <a:srgbClr val="4D4D56"/>
                </a:solidFill>
              </a:rPr>
              <a:t>| 오지큐 주식회사</a:t>
            </a:r>
          </a:p>
        </p:txBody>
      </p:sp>
      <p:sp>
        <p:nvSpPr>
          <p:cNvPr id="176" name="부제목 3"/>
          <p:cNvSpPr txBox="1"/>
          <p:nvPr>
            <p:ph type="body" sz="quarter" idx="1"/>
          </p:nvPr>
        </p:nvSpPr>
        <p:spPr>
          <a:xfrm>
            <a:off x="502295" y="945379"/>
            <a:ext cx="8851256" cy="339633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300"/>
              </a:spcBef>
              <a:defRPr sz="1620">
                <a:ln w="6249">
                  <a:solidFill>
                    <a:schemeClr val="accent1">
                      <a:alpha val="0"/>
                    </a:schemeClr>
                  </a:solidFill>
                </a:ln>
              </a:defRPr>
            </a:lvl1pPr>
          </a:lstStyle>
          <a:p>
            <a:pPr/>
            <a:r>
              <a:t>OGQ Backgrounds 서비스를 활용한 컨텐츠 확보</a:t>
            </a:r>
          </a:p>
        </p:txBody>
      </p:sp>
      <p:sp>
        <p:nvSpPr>
          <p:cNvPr id="177" name="직사각형 82"/>
          <p:cNvSpPr txBox="1"/>
          <p:nvPr/>
        </p:nvSpPr>
        <p:spPr>
          <a:xfrm>
            <a:off x="632178" y="1397011"/>
            <a:ext cx="8641644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500">
                <a:ln w="952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이미 이미지 관련 진행하고 있는 사용자 참여 콘테스트를 동영상으로 확장하여 </a:t>
            </a:r>
            <a:r>
              <a:rPr b="1" sz="1700">
                <a:ln w="10795">
                  <a:solidFill>
                    <a:srgbClr val="0079D6">
                      <a:alpha val="0"/>
                    </a:srgbClr>
                  </a:solidFill>
                </a:ln>
              </a:rPr>
              <a:t>업로드 촉진</a:t>
            </a:r>
          </a:p>
          <a:p>
            <a:pPr algn="ctr">
              <a:defRPr sz="1500">
                <a:ln w="9525">
                  <a:solidFill>
                    <a:srgbClr val="0079D6">
                      <a:alpha val="0"/>
                    </a:srgbClr>
                  </a:solidFill>
                </a:ln>
              </a:defRPr>
            </a:pPr>
            <a:r>
              <a:t>우승자 및 상위 랭커들에게는 OGQ 내 코인 및 상단 노출의 기회 제공</a:t>
            </a:r>
          </a:p>
        </p:txBody>
      </p:sp>
      <p:sp>
        <p:nvSpPr>
          <p:cNvPr id="178" name="직선 연결선 17"/>
          <p:cNvSpPr/>
          <p:nvPr/>
        </p:nvSpPr>
        <p:spPr>
          <a:xfrm>
            <a:off x="8173673" y="12372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직선 연결선 18"/>
          <p:cNvSpPr/>
          <p:nvPr/>
        </p:nvSpPr>
        <p:spPr>
          <a:xfrm>
            <a:off x="8173673" y="279123"/>
            <a:ext cx="1728001" cy="1"/>
          </a:xfrm>
          <a:prstGeom prst="line">
            <a:avLst/>
          </a:prstGeom>
          <a:ln>
            <a:solidFill>
              <a:srgbClr val="0D20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직사각형 19"/>
          <p:cNvSpPr/>
          <p:nvPr/>
        </p:nvSpPr>
        <p:spPr>
          <a:xfrm>
            <a:off x="8173673" y="53007"/>
            <a:ext cx="1728001" cy="188641"/>
          </a:xfrm>
          <a:prstGeom prst="rect">
            <a:avLst/>
          </a:prstGeom>
          <a:solidFill>
            <a:srgbClr val="0D2034"/>
          </a:solidFill>
          <a:ln w="25400">
            <a:solidFill>
              <a:srgbClr val="0D203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사용자 참여 이벤트 WePick"/>
          <p:cNvSpPr txBox="1"/>
          <p:nvPr/>
        </p:nvSpPr>
        <p:spPr>
          <a:xfrm>
            <a:off x="954778" y="2028620"/>
            <a:ext cx="2112045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사용자 참여 이벤트 WePick</a:t>
            </a:r>
          </a:p>
        </p:txBody>
      </p:sp>
      <p:sp>
        <p:nvSpPr>
          <p:cNvPr id="182" name="WePick 의 랭킹 표시"/>
          <p:cNvSpPr txBox="1"/>
          <p:nvPr/>
        </p:nvSpPr>
        <p:spPr>
          <a:xfrm>
            <a:off x="5729978" y="2028620"/>
            <a:ext cx="165065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WePick 의 랭킹 표시</a:t>
            </a:r>
          </a:p>
        </p:txBody>
      </p:sp>
      <p:pic>
        <p:nvPicPr>
          <p:cNvPr id="183" name="photo_2019-02-19_13-23-47.jpg" descr="photo_2019-02-19_13-23-4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931" y="2349500"/>
            <a:ext cx="2471739" cy="439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hoto_2019-02-19_13-23-50.jpg" descr="photo_2019-02-19_13-23-5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7291" y="2349500"/>
            <a:ext cx="2471739" cy="439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hoto_2019-02-19_13-25-25.jpg" descr="photo_2019-02-19_13-25-2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2557" y="2349500"/>
            <a:ext cx="2471738" cy="439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